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6" r:id="rId1"/>
  </p:sldMasterIdLst>
  <p:notesMasterIdLst>
    <p:notesMasterId r:id="rId14"/>
  </p:notesMasterIdLst>
  <p:sldIdLst>
    <p:sldId id="256" r:id="rId2"/>
    <p:sldId id="267" r:id="rId3"/>
    <p:sldId id="26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7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FFF"/>
    <a:srgbClr val="1F29F1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83"/>
  </p:normalViewPr>
  <p:slideViewPr>
    <p:cSldViewPr snapToGrid="0" snapToObjects="1">
      <p:cViewPr varScale="1">
        <p:scale>
          <a:sx n="154" d="100"/>
          <a:sy n="154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Teamwork: good team structure, front end team, backend team.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Design: add this part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Didn’t work: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Teamwork: some communication problem initially, have trouble all meeting together because of schedule conflict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Design: some of the most important parts were implemented late, and we need to change a lot of other smaller things. Github issues that took some time to solve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Good: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Teamwork: good team structure, front end team, backend team.</a:t>
            </a:r>
          </a:p>
          <a:p>
            <a:pPr lvl="0">
              <a:spcBef>
                <a:spcPts val="0"/>
              </a:spcBef>
              <a:buNone/>
            </a:pPr>
            <a:r>
              <a:rPr lang="en" b="1"/>
              <a:t>Design: add this part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Didn’t work: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Teamwork: some communication problem initially, have trouble all meeting together because of schedule conflict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Design: some of the most important parts were implemented late, and we need to change a lot of other smaller things. Github issues that took some time to solve</a:t>
            </a:r>
          </a:p>
        </p:txBody>
      </p:sp>
    </p:spTree>
    <p:extLst>
      <p:ext uri="{BB962C8B-B14F-4D97-AF65-F5344CB8AC3E}">
        <p14:creationId xmlns:p14="http://schemas.microsoft.com/office/powerpoint/2010/main" val="152098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CSCI 485 is equivalent of CS 306 - Database Systems (from another university) - Beyza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I’ll add more information later - Hans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buSzPct val="100000"/>
              <a:buChar char="-"/>
            </a:pPr>
            <a:r>
              <a:rPr lang="en"/>
              <a:t>Maybe add images on the next slide?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860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0000"/>
                <a:lumMod val="0"/>
                <a:lumOff val="100000"/>
              </a:schemeClr>
            </a:gs>
            <a:gs pos="100000">
              <a:srgbClr val="E5E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9192E-78C0-FD44-9F52-FCFEEE7CAD4D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4501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tile tx="0" ty="-1905000" sx="100000" sy="100000" flip="none" algn="tl"/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38734"/>
            <a:ext cx="9144000" cy="1200329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LiveClass</a:t>
            </a:r>
            <a:endParaRPr lang="en-US" sz="7200" b="1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620280"/>
            <a:ext cx="9144000" cy="523220"/>
          </a:xfrm>
          <a:prstGeom prst="rect">
            <a:avLst/>
          </a:prstGeom>
          <a:solidFill>
            <a:schemeClr val="bg1"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Sophie Serrano           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Beyza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Bozbey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          Jonathan Yao             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Zijian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Hu                Hans Chang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44247" y="1121780"/>
            <a:ext cx="6190843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800" dirty="0" smtClean="0">
                <a:solidFill>
                  <a:schemeClr val="accent1">
                    <a:lumMod val="50000"/>
                  </a:schemeClr>
                </a:solidFill>
              </a:rPr>
              <a:t>Live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en" sz="2800" dirty="0" err="1" smtClean="0">
                <a:solidFill>
                  <a:schemeClr val="accent1">
                    <a:lumMod val="50000"/>
                  </a:schemeClr>
                </a:solidFill>
              </a:rPr>
              <a:t>treaming</a:t>
            </a:r>
            <a:r>
              <a:rPr lang="en" sz="28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2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Created sockets to have consistent connection between server and clients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1" indent="-34290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Used sockets to send video </a:t>
            </a:r>
          </a:p>
          <a:p>
            <a:pPr marL="571500" lvl="1" indent="0">
              <a:spcBef>
                <a:spcPts val="0"/>
              </a:spcBef>
              <a:buSzPct val="100000"/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    and audio</a:t>
            </a: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Networking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740" y="2186150"/>
            <a:ext cx="3870960" cy="2903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287084" y="1786266"/>
            <a:ext cx="2902688" cy="229528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00050" indent="-285750">
              <a:buSzPct val="100000"/>
              <a:buFont typeface="Courier New" charset="0"/>
              <a:buChar char="o"/>
            </a:pPr>
            <a:r>
              <a:rPr lang="en" sz="1800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" sz="1800" dirty="0">
                <a:solidFill>
                  <a:schemeClr val="accent1">
                    <a:lumMod val="50000"/>
                  </a:schemeClr>
                </a:solidFill>
              </a:rPr>
              <a:t>only view public 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lecture </a:t>
            </a:r>
            <a:r>
              <a:rPr lang="en" sz="1800" dirty="0" smtClean="0">
                <a:solidFill>
                  <a:schemeClr val="accent1">
                    <a:lumMod val="50000"/>
                  </a:schemeClr>
                </a:solidFill>
              </a:rPr>
              <a:t>streams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endParaRPr lang="en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r>
              <a:rPr lang="en" sz="1800" dirty="0">
                <a:solidFill>
                  <a:schemeClr val="accent1">
                    <a:lumMod val="50000"/>
                  </a:schemeClr>
                </a:solidFill>
              </a:rPr>
              <a:t>Cannot use the chat </a:t>
            </a:r>
            <a:r>
              <a:rPr lang="en" sz="1800" dirty="0" smtClean="0">
                <a:solidFill>
                  <a:schemeClr val="accent1">
                    <a:lumMod val="50000"/>
                  </a:schemeClr>
                </a:solidFill>
              </a:rPr>
              <a:t>functionality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endParaRPr lang="en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" sz="1800" dirty="0" smtClean="0">
                <a:solidFill>
                  <a:schemeClr val="accent1">
                    <a:lumMod val="50000"/>
                  </a:schemeClr>
                </a:solidFill>
              </a:rPr>
              <a:t>create </a:t>
            </a:r>
            <a:r>
              <a:rPr lang="en" sz="1800" dirty="0">
                <a:solidFill>
                  <a:schemeClr val="accent1">
                    <a:lumMod val="50000"/>
                  </a:schemeClr>
                </a:solidFill>
              </a:rPr>
              <a:t>an </a:t>
            </a:r>
            <a:r>
              <a:rPr lang="en" sz="1800" dirty="0" smtClean="0">
                <a:solidFill>
                  <a:schemeClr val="accent1">
                    <a:lumMod val="50000"/>
                  </a:schemeClr>
                </a:solidFill>
              </a:rPr>
              <a:t>account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endParaRPr lang="e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00050" indent="-285750">
              <a:buSzPct val="100000"/>
              <a:buFont typeface="Courier New" charset="0"/>
              <a:buChar char="o"/>
            </a:pPr>
            <a:endParaRPr lang="en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body" idx="4294967295"/>
          </p:nvPr>
        </p:nvSpPr>
        <p:spPr>
          <a:xfrm>
            <a:off x="3211037" y="2083849"/>
            <a:ext cx="2917446" cy="30293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1600" dirty="0" smtClean="0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n" sz="1600" dirty="0">
                <a:solidFill>
                  <a:schemeClr val="accent1">
                    <a:lumMod val="50000"/>
                  </a:schemeClr>
                </a:solidFill>
              </a:rPr>
              <a:t>view both public and private </a:t>
            </a:r>
            <a:r>
              <a:rPr lang="en" sz="1600" dirty="0" smtClean="0">
                <a:solidFill>
                  <a:schemeClr val="accent1">
                    <a:lumMod val="50000"/>
                  </a:schemeClr>
                </a:solidFill>
              </a:rPr>
              <a:t>streams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" sz="1600" dirty="0">
                <a:solidFill>
                  <a:schemeClr val="accent1">
                    <a:lumMod val="50000"/>
                  </a:schemeClr>
                </a:solidFill>
              </a:rPr>
              <a:t>Access to the chat feature in streaming </a:t>
            </a:r>
            <a:r>
              <a:rPr lang="en" sz="1600" dirty="0" smtClean="0">
                <a:solidFill>
                  <a:schemeClr val="accent1">
                    <a:lumMod val="50000"/>
                  </a:schemeClr>
                </a:solidFill>
              </a:rPr>
              <a:t>page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Can login in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order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to access the streams for their courses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Can join classes through an emailed access code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" sz="1800" dirty="0">
              <a:solidFill>
                <a:schemeClr val="accent1">
                  <a:lumMod val="50000"/>
                </a:schemeClr>
              </a:solidFill>
            </a:endParaRPr>
          </a:p>
          <a:p>
            <a:pPr lvl="0" rtl="0">
              <a:spcBef>
                <a:spcPts val="0"/>
              </a:spcBef>
              <a:buFont typeface="Courier New" charset="0"/>
              <a:buChar char="o"/>
            </a:pPr>
            <a:endParaRPr lang="en-US" sz="1400" dirty="0" smtClean="0"/>
          </a:p>
        </p:txBody>
      </p:sp>
      <p:sp>
        <p:nvSpPr>
          <p:cNvPr id="8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36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User Login Functionality</a:t>
            </a:r>
            <a:endParaRPr lang="en" sz="36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1810" y="1606286"/>
            <a:ext cx="8442252" cy="28168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9772" y="1122391"/>
            <a:ext cx="0" cy="3779213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1810" y="1122391"/>
            <a:ext cx="2736697" cy="461665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Guest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1038" y="1122391"/>
            <a:ext cx="5684289" cy="461665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Authenticated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93041" y="1656684"/>
            <a:ext cx="3548" cy="3327216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657600" y="2073191"/>
            <a:ext cx="5124314" cy="1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55763" y="1677058"/>
            <a:ext cx="273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Student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92460" y="1667841"/>
            <a:ext cx="2736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Course Staff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Shape 215"/>
          <p:cNvSpPr txBox="1">
            <a:spLocks/>
          </p:cNvSpPr>
          <p:nvPr/>
        </p:nvSpPr>
        <p:spPr>
          <a:xfrm>
            <a:off x="6053182" y="2083849"/>
            <a:ext cx="3051540" cy="3029394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" sz="1600" dirty="0" smtClean="0">
                <a:solidFill>
                  <a:schemeClr val="accent1">
                    <a:lumMod val="50000"/>
                  </a:schemeClr>
                </a:solidFill>
              </a:rPr>
              <a:t>Can view both public and private streams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" sz="1600" dirty="0" smtClean="0">
                <a:solidFill>
                  <a:schemeClr val="accent1">
                    <a:lumMod val="50000"/>
                  </a:schemeClr>
                </a:solidFill>
              </a:rPr>
              <a:t>Access to the chat feature in streaming page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-US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Can login in order to access the streams for their courses</a:t>
            </a: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Can provide students with access to courses through an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emailed 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</a:rPr>
              <a:t>access code</a:t>
            </a:r>
            <a:endParaRPr lang="en" sz="1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Font typeface="Courier New" charset="0"/>
              <a:buChar char="o"/>
            </a:pP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/>
          <p:cNvSpPr txBox="1">
            <a:spLocks/>
          </p:cNvSpPr>
          <p:nvPr/>
        </p:nvSpPr>
        <p:spPr>
          <a:xfrm>
            <a:off x="0" y="0"/>
            <a:ext cx="9144000" cy="110871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DEMONSTRATION</a:t>
            </a:r>
            <a:endParaRPr lang="en" sz="44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874" y="1506130"/>
            <a:ext cx="2782251" cy="33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lIns="91425" tIns="91425" rIns="91425" bIns="91425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What is </a:t>
            </a:r>
            <a:r>
              <a:rPr lang="en-US" sz="4000" dirty="0" err="1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LiveClass</a:t>
            </a:r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?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940" y="1832666"/>
            <a:ext cx="376924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LiveClass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is an interactive website created to better connect students, teachers, and any </a:t>
            </a:r>
            <a:r>
              <a:rPr lang="en-US" sz="1700" dirty="0" smtClean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individual interested 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in </a:t>
            </a:r>
            <a:r>
              <a:rPr lang="en-US" sz="1700" dirty="0" smtClean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learning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 </a:t>
            </a:r>
            <a:r>
              <a:rPr lang="en-US" sz="1700" dirty="0" smtClean="0">
                <a:solidFill>
                  <a:schemeClr val="accent1">
                    <a:lumMod val="50000"/>
                  </a:schemeClr>
                </a:solidFill>
                <a:latin typeface="Hiragino Kaku Gothic ProN W6" charset="-128"/>
                <a:ea typeface="Hiragino Kaku Gothic ProN W6" charset="-128"/>
                <a:cs typeface="Hiragino Kaku Gothic ProN W6" charset="-128"/>
              </a:rPr>
              <a:t>through easily accessible livestream and chat features.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4181409" y="1360967"/>
            <a:ext cx="4648272" cy="3102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06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100" dirty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Continuing Professional 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07" y="3346999"/>
            <a:ext cx="1877279" cy="107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083" y="1100606"/>
            <a:ext cx="1364765" cy="1385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4" y="1361868"/>
            <a:ext cx="1573952" cy="1180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076" y="1216953"/>
            <a:ext cx="1181213" cy="1412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289" y="3346999"/>
            <a:ext cx="1676064" cy="1073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5377" y="1360889"/>
            <a:ext cx="1839160" cy="11249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838" y="3346999"/>
            <a:ext cx="2081268" cy="9654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8264" y="2638141"/>
            <a:ext cx="13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Encryption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11064" y="2593255"/>
            <a:ext cx="134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JavaMail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API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54161" y="2690005"/>
            <a:ext cx="13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WebRTC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8445" y="4439665"/>
            <a:ext cx="208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Live </a:t>
            </a:r>
            <a:r>
              <a:rPr lang="en-US" sz="180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Video/Audio Stream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64951" y="4521016"/>
            <a:ext cx="13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Materialize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8914" y="4521016"/>
            <a:ext cx="183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ECMAScript 6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97258" y="2653638"/>
            <a:ext cx="134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Node.js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Shape 151"/>
          <p:cNvGrpSpPr/>
          <p:nvPr/>
        </p:nvGrpSpPr>
        <p:grpSpPr>
          <a:xfrm>
            <a:off x="1423113" y="1307850"/>
            <a:ext cx="1143000" cy="1653825"/>
            <a:chOff x="1297500" y="1307850"/>
            <a:chExt cx="1143000" cy="1653825"/>
          </a:xfrm>
        </p:grpSpPr>
        <p:pic>
          <p:nvPicPr>
            <p:cNvPr id="152" name="Shape 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7500" y="1307850"/>
              <a:ext cx="1143000" cy="1143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</p:pic>
        <p:sp>
          <p:nvSpPr>
            <p:cNvPr id="153" name="Shape 153"/>
            <p:cNvSpPr txBox="1"/>
            <p:nvPr/>
          </p:nvSpPr>
          <p:spPr>
            <a:xfrm>
              <a:off x="1411200" y="2509575"/>
              <a:ext cx="915600" cy="45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accent1">
                      <a:lumMod val="50000"/>
                    </a:schemeClr>
                  </a:solidFill>
                </a:rPr>
                <a:t>Github</a:t>
              </a:r>
              <a:endParaRPr lang="en" sz="18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x="3141363" y="1211658"/>
            <a:ext cx="1143000" cy="1846204"/>
            <a:chOff x="3840975" y="1307846"/>
            <a:chExt cx="1143000" cy="1846204"/>
          </a:xfrm>
        </p:grpSpPr>
        <p:pic>
          <p:nvPicPr>
            <p:cNvPr id="155" name="Shape 1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40975" y="1307846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Shape 156"/>
            <p:cNvSpPr txBox="1"/>
            <p:nvPr/>
          </p:nvSpPr>
          <p:spPr>
            <a:xfrm>
              <a:off x="3840975" y="2450850"/>
              <a:ext cx="1143000" cy="70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accent1">
                      <a:lumMod val="50000"/>
                    </a:schemeClr>
                  </a:solidFill>
                </a:rPr>
                <a:t>Google Drive</a:t>
              </a:r>
            </a:p>
          </p:txBody>
        </p:sp>
      </p:grpSp>
      <p:grpSp>
        <p:nvGrpSpPr>
          <p:cNvPr id="157" name="Shape 157"/>
          <p:cNvGrpSpPr/>
          <p:nvPr/>
        </p:nvGrpSpPr>
        <p:grpSpPr>
          <a:xfrm>
            <a:off x="4859613" y="1211650"/>
            <a:ext cx="1143000" cy="1846200"/>
            <a:chOff x="4000500" y="2961675"/>
            <a:chExt cx="1143000" cy="1846200"/>
          </a:xfrm>
        </p:grpSpPr>
        <p:pic>
          <p:nvPicPr>
            <p:cNvPr id="158" name="Shape 1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00500" y="2961675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Shape 159"/>
            <p:cNvSpPr txBox="1"/>
            <p:nvPr/>
          </p:nvSpPr>
          <p:spPr>
            <a:xfrm>
              <a:off x="4000500" y="4104675"/>
              <a:ext cx="1143000" cy="70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 dirty="0">
                  <a:solidFill>
                    <a:schemeClr val="accent1">
                      <a:lumMod val="50000"/>
                    </a:schemeClr>
                  </a:solidFill>
                </a:rPr>
                <a:t>IntelliJ IDEA</a:t>
              </a:r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6577874" y="1307800"/>
            <a:ext cx="1143001" cy="1653900"/>
            <a:chOff x="6703499" y="1307850"/>
            <a:chExt cx="1143001" cy="1653900"/>
          </a:xfrm>
        </p:grpSpPr>
        <p:pic>
          <p:nvPicPr>
            <p:cNvPr id="161" name="Shape 1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3499" y="1307850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Shape 162"/>
            <p:cNvSpPr txBox="1"/>
            <p:nvPr/>
          </p:nvSpPr>
          <p:spPr>
            <a:xfrm>
              <a:off x="6703500" y="2450850"/>
              <a:ext cx="11430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accent1">
                      <a:lumMod val="50000"/>
                    </a:schemeClr>
                  </a:solidFill>
                </a:rPr>
                <a:t>Slack</a:t>
              </a:r>
            </a:p>
          </p:txBody>
        </p:sp>
      </p:grpSp>
      <p:grpSp>
        <p:nvGrpSpPr>
          <p:cNvPr id="163" name="Shape 163"/>
          <p:cNvGrpSpPr/>
          <p:nvPr/>
        </p:nvGrpSpPr>
        <p:grpSpPr>
          <a:xfrm>
            <a:off x="2320860" y="3083960"/>
            <a:ext cx="4789382" cy="1710612"/>
            <a:chOff x="2248407" y="3092810"/>
            <a:chExt cx="4789382" cy="1710612"/>
          </a:xfrm>
        </p:grpSpPr>
        <p:grpSp>
          <p:nvGrpSpPr>
            <p:cNvPr id="167" name="Shape 167"/>
            <p:cNvGrpSpPr/>
            <p:nvPr/>
          </p:nvGrpSpPr>
          <p:grpSpPr>
            <a:xfrm>
              <a:off x="2248407" y="3244205"/>
              <a:ext cx="1060525" cy="1515371"/>
              <a:chOff x="3002420" y="3244205"/>
              <a:chExt cx="1060525" cy="1515371"/>
            </a:xfrm>
          </p:grpSpPr>
          <p:pic>
            <p:nvPicPr>
              <p:cNvPr id="168" name="Shape 16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02420" y="3244205"/>
                <a:ext cx="1060525" cy="106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" name="Shape 169"/>
              <p:cNvSpPr txBox="1"/>
              <p:nvPr/>
            </p:nvSpPr>
            <p:spPr>
              <a:xfrm>
                <a:off x="3002420" y="4307476"/>
                <a:ext cx="1060500" cy="4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chemeClr val="accent1">
                        <a:lumMod val="50000"/>
                      </a:schemeClr>
                    </a:solidFill>
                  </a:rPr>
                  <a:t>JSTL</a:t>
                </a:r>
              </a:p>
            </p:txBody>
          </p:sp>
        </p:grpSp>
        <p:grpSp>
          <p:nvGrpSpPr>
            <p:cNvPr id="170" name="Shape 170"/>
            <p:cNvGrpSpPr/>
            <p:nvPr/>
          </p:nvGrpSpPr>
          <p:grpSpPr>
            <a:xfrm>
              <a:off x="3969259" y="3121151"/>
              <a:ext cx="1234200" cy="1682271"/>
              <a:chOff x="4831759" y="3053601"/>
              <a:chExt cx="1234200" cy="1682271"/>
            </a:xfrm>
          </p:grpSpPr>
          <p:pic>
            <p:nvPicPr>
              <p:cNvPr id="171" name="Shape 171"/>
              <p:cNvPicPr preferRelativeResize="0"/>
              <p:nvPr/>
            </p:nvPicPr>
            <p:blipFill rotWithShape="1">
              <a:blip r:embed="rId8">
                <a:alphaModFix/>
              </a:blip>
              <a:srcRect r="13793"/>
              <a:stretch/>
            </p:blipFill>
            <p:spPr>
              <a:xfrm>
                <a:off x="4831784" y="3053601"/>
                <a:ext cx="1060525" cy="12301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Shape 172"/>
              <p:cNvSpPr txBox="1"/>
              <p:nvPr/>
            </p:nvSpPr>
            <p:spPr>
              <a:xfrm>
                <a:off x="4831759" y="4283772"/>
                <a:ext cx="1234200" cy="4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chemeClr val="accent1">
                        <a:lumMod val="50000"/>
                      </a:schemeClr>
                    </a:solidFill>
                  </a:rPr>
                  <a:t>VirtualBox</a:t>
                </a:r>
                <a:endParaRPr lang="en" sz="1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73" name="Shape 173"/>
            <p:cNvGrpSpPr/>
            <p:nvPr/>
          </p:nvGrpSpPr>
          <p:grpSpPr>
            <a:xfrm>
              <a:off x="5676989" y="3092810"/>
              <a:ext cx="1360800" cy="1693810"/>
              <a:chOff x="6333764" y="2940435"/>
              <a:chExt cx="1360800" cy="1693810"/>
            </a:xfrm>
          </p:grpSpPr>
          <p:pic>
            <p:nvPicPr>
              <p:cNvPr id="174" name="Shape 17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333764" y="2940435"/>
                <a:ext cx="1060525" cy="106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5" name="Shape 175"/>
              <p:cNvSpPr txBox="1"/>
              <p:nvPr/>
            </p:nvSpPr>
            <p:spPr>
              <a:xfrm>
                <a:off x="6333764" y="4182145"/>
                <a:ext cx="1360800" cy="45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800">
                    <a:solidFill>
                      <a:schemeClr val="accent1">
                        <a:lumMod val="50000"/>
                      </a:schemeClr>
                    </a:solidFill>
                  </a:rPr>
                  <a:t>Lucid Chart</a:t>
                </a:r>
              </a:p>
            </p:txBody>
          </p:sp>
        </p:grpSp>
      </p:grpSp>
      <p:sp>
        <p:nvSpPr>
          <p:cNvPr id="32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Skills and Tools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53" y="2944288"/>
            <a:ext cx="746775" cy="7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18" y="1175775"/>
            <a:ext cx="746775" cy="7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Design and Development Decisions :</a:t>
            </a:r>
            <a:b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</a:br>
            <a: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Teamwork</a:t>
            </a:r>
            <a:endParaRPr lang="en" sz="28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7536" y="1303184"/>
            <a:ext cx="629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Courier New" charset="0"/>
              <a:buChar char="o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Difficulty scheduling group meetings due to conflicting schedules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9" y="2315954"/>
            <a:ext cx="2561265" cy="1831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232" y="2067830"/>
            <a:ext cx="2327552" cy="2327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93022" y="4087605"/>
            <a:ext cx="154721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Front End Team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2585" y="3983084"/>
            <a:ext cx="151836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Back End Team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93021" y="4395381"/>
            <a:ext cx="1547219" cy="52322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Sophie Serrano</a:t>
            </a: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Jonathan Yao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3730" y="4326893"/>
            <a:ext cx="1547219" cy="738664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Beyza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Bozbey</a:t>
            </a: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Zijian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Hu</a:t>
            </a: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Hans Chang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07536" y="1252961"/>
            <a:ext cx="0" cy="3615417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08344" y="2049959"/>
            <a:ext cx="8442252" cy="28168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18" y="3346253"/>
            <a:ext cx="746775" cy="7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17" y="1657814"/>
            <a:ext cx="746775" cy="7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44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0435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Design and Development Decisions :</a:t>
            </a:r>
            <a:b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</a:br>
            <a:r>
              <a:rPr lang="en-US" sz="28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Project Design</a:t>
            </a:r>
            <a:endParaRPr lang="en" sz="28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0805" y="1517835"/>
            <a:ext cx="550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buSzPct val="100000"/>
              <a:buFont typeface="Courier New" charset="0"/>
              <a:buChar char="o"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</a:rPr>
              <a:t>Order of </a:t>
            </a:r>
            <a:r>
              <a:rPr lang="en" sz="2000" dirty="0" smtClean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endParaRPr lang="en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r>
              <a:rPr lang="en" sz="2000" dirty="0" err="1">
                <a:solidFill>
                  <a:schemeClr val="accent1">
                    <a:lumMod val="50000"/>
                  </a:schemeClr>
                </a:solidFill>
              </a:rPr>
              <a:t>Github</a:t>
            </a:r>
            <a:r>
              <a:rPr lang="en" sz="2000" dirty="0">
                <a:solidFill>
                  <a:schemeClr val="accent1">
                    <a:lumMod val="50000"/>
                  </a:schemeClr>
                </a:solidFill>
              </a:rPr>
              <a:t> issues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807536" y="1252961"/>
            <a:ext cx="0" cy="3615417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50874" y="2754021"/>
            <a:ext cx="8442252" cy="28168"/>
          </a:xfrm>
          <a:prstGeom prst="line">
            <a:avLst/>
          </a:prstGeom>
          <a:ln w="25400">
            <a:solidFill>
              <a:schemeClr val="accent1">
                <a:lumMod val="75000"/>
                <a:alpha val="5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0805" y="3002712"/>
            <a:ext cx="5507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buSzPct val="100000"/>
              <a:buFont typeface="Courier New" charset="0"/>
              <a:buChar char="o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DAO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Design</a:t>
            </a:r>
          </a:p>
          <a:p>
            <a:pPr marL="457200" lvl="0" indent="-342900">
              <a:buSzPct val="100000"/>
              <a:buFont typeface="Courier New" charset="0"/>
              <a:buChar char="o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Reducing user types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buSzPct val="100000"/>
              <a:buFont typeface="Courier New" charset="0"/>
              <a:buChar char="o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Method of enrolling in classes via access code</a:t>
            </a:r>
          </a:p>
        </p:txBody>
      </p:sp>
    </p:spTree>
    <p:extLst>
      <p:ext uri="{BB962C8B-B14F-4D97-AF65-F5344CB8AC3E}">
        <p14:creationId xmlns:p14="http://schemas.microsoft.com/office/powerpoint/2010/main" val="14765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574545" y="1271772"/>
            <a:ext cx="7592121" cy="322773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CSCI 103L - Introduction to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Programming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CSCI 104L - Data Structure and Object Oriented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Design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ITP 104 - Web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Publishing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ITP 302 - Advanced Web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Publishing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CSCI 485 - File and Database Management </a:t>
            </a:r>
          </a:p>
        </p:txBody>
      </p:sp>
      <p:sp>
        <p:nvSpPr>
          <p:cNvPr id="4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Outside Classes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92" y="2980595"/>
            <a:ext cx="3185458" cy="20012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63743" y="1320464"/>
            <a:ext cx="3806128" cy="330216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 err="1" smtClean="0">
                <a:solidFill>
                  <a:schemeClr val="accent1">
                    <a:lumMod val="50000"/>
                  </a:schemeClr>
                </a:solidFill>
              </a:rPr>
              <a:t>ArrayList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342900">
              <a:buSzPct val="100000"/>
              <a:buFont typeface="Courier New" charset="0"/>
              <a:buChar char="o"/>
            </a:pPr>
            <a:r>
              <a:rPr lang="en" sz="2400" dirty="0" err="1" smtClean="0">
                <a:solidFill>
                  <a:schemeClr val="accent1">
                    <a:lumMod val="50000"/>
                  </a:schemeClr>
                </a:solidFill>
              </a:rPr>
              <a:t>SynchronizedMap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Vector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400" dirty="0" err="1" smtClean="0">
                <a:solidFill>
                  <a:schemeClr val="accent1">
                    <a:lumMod val="50000"/>
                  </a:schemeClr>
                </a:solidFill>
              </a:rPr>
              <a:t>SynchronizedSet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Courier New" charset="0"/>
              <a:buChar char="o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Blob</a:t>
            </a:r>
            <a:endParaRPr lang="e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Data Structures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87" y="956930"/>
            <a:ext cx="5037513" cy="418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218160" y="1114336"/>
            <a:ext cx="6664778" cy="254326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571500" indent="-342900">
              <a:buSzPct val="100000"/>
              <a:buFont typeface="Courier New" charset="0"/>
              <a:buChar char="o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Livestreaming</a:t>
            </a:r>
          </a:p>
          <a:p>
            <a:pPr marL="571500" indent="-342900">
              <a:buSzPct val="100000"/>
              <a:buFont typeface="Courier New" charset="0"/>
              <a:buChar char="o"/>
            </a:pPr>
            <a:endParaRPr lang="en-US" sz="23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914400" lvl="3" indent="-342900">
              <a:buSzPct val="100000"/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Divide connections into groups</a:t>
            </a:r>
          </a:p>
          <a:p>
            <a:pPr marL="914400" lvl="3" indent="-342900">
              <a:buSzPct val="100000"/>
              <a:buFont typeface="Arial" charset="0"/>
              <a:buChar char="•"/>
            </a:pP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914400" lvl="3" indent="-342900">
              <a:buSzPct val="100000"/>
              <a:buFont typeface="Arial" charset="0"/>
              <a:buChar char="•"/>
            </a:pP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Each </a:t>
            </a: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group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of connections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run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concurrently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and send </a:t>
            </a:r>
            <a:r>
              <a:rPr lang="en" sz="2400" dirty="0">
                <a:solidFill>
                  <a:schemeClr val="accent1">
                    <a:lumMod val="50000"/>
                  </a:schemeClr>
                </a:solidFill>
              </a:rPr>
              <a:t>messages </a:t>
            </a:r>
            <a:r>
              <a:rPr lang="en" sz="2400" dirty="0" smtClean="0">
                <a:solidFill>
                  <a:schemeClr val="accent1">
                    <a:lumMod val="50000"/>
                  </a:schemeClr>
                </a:solidFill>
              </a:rPr>
              <a:t>independently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914400" lvl="3" indent="-342900">
              <a:buSzPct val="100000"/>
              <a:buFont typeface="Arial" charset="0"/>
              <a:buChar char="•"/>
            </a:pPr>
            <a:endParaRPr lang="en-US" sz="1700" dirty="0">
              <a:solidFill>
                <a:schemeClr val="accent1">
                  <a:lumMod val="50000"/>
                </a:schemeClr>
              </a:solidFill>
            </a:endParaRPr>
          </a:p>
          <a:p>
            <a:pPr marL="1257300" lvl="2" indent="-342900">
              <a:buSzPct val="100000"/>
              <a:buFont typeface="Arial" charset="0"/>
              <a:buChar char="•"/>
            </a:pPr>
            <a:endParaRPr lang="en-US" sz="1700" dirty="0">
              <a:solidFill>
                <a:schemeClr val="accent1">
                  <a:lumMod val="50000"/>
                </a:schemeClr>
              </a:solidFill>
            </a:endParaRPr>
          </a:p>
          <a:p>
            <a:pPr marL="1257300" lvl="2" indent="-342900">
              <a:buSzPct val="100000"/>
              <a:buFont typeface="Arial" charset="0"/>
              <a:buChar char="•"/>
            </a:pPr>
            <a:endParaRPr lang="en-US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hape 144"/>
          <p:cNvSpPr txBox="1">
            <a:spLocks/>
          </p:cNvSpPr>
          <p:nvPr/>
        </p:nvSpPr>
        <p:spPr>
          <a:xfrm>
            <a:off x="0" y="0"/>
            <a:ext cx="9144000" cy="956930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Hiragino Kaku Gothic Std W8" charset="-128"/>
                <a:ea typeface="Hiragino Kaku Gothic Std W8" charset="-128"/>
                <a:cs typeface="Hiragino Kaku Gothic Std W8" charset="-128"/>
              </a:rPr>
              <a:t>Multi-Threading</a:t>
            </a:r>
            <a:endParaRPr lang="en" sz="4000" dirty="0">
              <a:solidFill>
                <a:schemeClr val="bg1"/>
              </a:solidFill>
              <a:latin typeface="Hiragino Kaku Gothic Std W8" charset="-128"/>
              <a:ea typeface="Hiragino Kaku Gothic Std W8" charset="-128"/>
              <a:cs typeface="Hiragino Kaku Gothic Std W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210" y="2815410"/>
            <a:ext cx="3819698" cy="2182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472</Words>
  <Application>Microsoft Macintosh PowerPoint</Application>
  <PresentationFormat>On-screen Show (16:9)</PresentationFormat>
  <Paragraphs>115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Courier New</vt:lpstr>
      <vt:lpstr>Hiragino Kaku Gothic ProN W6</vt:lpstr>
      <vt:lpstr>Hiragino Kaku Gothic Std W8</vt:lpstr>
      <vt:lpstr>Lato</vt:lpstr>
      <vt:lpstr>Arial</vt:lpstr>
      <vt:lpstr>Office Theme</vt:lpstr>
      <vt:lpstr>PowerPoint Presentation</vt:lpstr>
      <vt:lpstr>PowerPoint Presentation</vt:lpstr>
      <vt:lpstr>Continuing Professional Development</vt:lpstr>
      <vt:lpstr>Skills and Tools</vt:lpstr>
      <vt:lpstr>Design and Development Decisions : Teamwork</vt:lpstr>
      <vt:lpstr>Design and Development Decisions : Project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Sophie Serrano</cp:lastModifiedBy>
  <cp:revision>48</cp:revision>
  <dcterms:modified xsi:type="dcterms:W3CDTF">2017-11-28T06:17:45Z</dcterms:modified>
</cp:coreProperties>
</file>